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7556500" cy="10693400"/>
  <p:notesSz cx="7556500" cy="106934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16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R="826135" algn="r">
              <a:lnSpc>
                <a:spcPts val="16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  <a:p>
            <a:pPr marL="1270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R="826135" algn="r">
              <a:lnSpc>
                <a:spcPts val="16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  <a:p>
            <a:pPr marL="1270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R="826135" algn="r">
              <a:lnSpc>
                <a:spcPts val="16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  <a:p>
            <a:pPr marL="1270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R="826135" algn="r">
              <a:lnSpc>
                <a:spcPts val="16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  <a:p>
            <a:pPr marL="1270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R="826135" algn="r">
              <a:lnSpc>
                <a:spcPts val="16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  <a:p>
            <a:pPr marL="1270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07414" y="828674"/>
            <a:ext cx="5445760" cy="0"/>
          </a:xfrm>
          <a:custGeom>
            <a:avLst/>
            <a:gdLst/>
            <a:ahLst/>
            <a:cxnLst/>
            <a:rect l="l" t="t" r="r" b="b"/>
            <a:pathLst>
              <a:path w="5445760">
                <a:moveTo>
                  <a:pt x="0" y="0"/>
                </a:moveTo>
                <a:lnTo>
                  <a:pt x="5445760" y="0"/>
                </a:lnTo>
              </a:path>
            </a:pathLst>
          </a:custGeom>
          <a:ln w="12700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371844" y="419099"/>
            <a:ext cx="563879" cy="56235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35532" y="9737455"/>
            <a:ext cx="3769995" cy="5149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R="826135" algn="r">
              <a:lnSpc>
                <a:spcPts val="16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  <a:p>
            <a:pPr marL="1270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jp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481075"/>
            <a:ext cx="3940175" cy="1109919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2426970" marR="5080" indent="-119380" algn="l" rtl="0">
              <a:lnSpc>
                <a:spcPts val="1150"/>
              </a:lnSpc>
              <a:spcBef>
                <a:spcPts val="175"/>
              </a:spcBef>
            </a:pPr>
            <a:r>
              <a:rPr sz="1000" spc="-5" dirty="0">
                <a:solidFill>
                  <a:srgbClr val="001F5F"/>
                </a:solidFill>
                <a:latin typeface="Times New Roman"/>
                <a:cs typeface="Times New Roman"/>
              </a:rPr>
              <a:t>Antenna and Wave Propagation  Electromagnetic</a:t>
            </a:r>
            <a:r>
              <a:rPr sz="10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001F5F"/>
                </a:solidFill>
                <a:latin typeface="Times New Roman"/>
                <a:cs typeface="Times New Roman"/>
              </a:rPr>
              <a:t>Spectrum</a:t>
            </a:r>
            <a:endParaRPr sz="1000">
              <a:latin typeface="Times New Roman"/>
              <a:cs typeface="Times New Roman"/>
            </a:endParaRPr>
          </a:p>
          <a:p>
            <a:pPr algn="l" rtl="0">
              <a:lnSpc>
                <a:spcPct val="100000"/>
              </a:lnSpc>
              <a:spcBef>
                <a:spcPts val="20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 algn="l" rtl="0">
              <a:lnSpc>
                <a:spcPct val="100000"/>
              </a:lnSpc>
            </a:pPr>
            <a:r>
              <a:rPr sz="1600" b="1" spc="-5" dirty="0">
                <a:latin typeface="Times New Roman"/>
                <a:cs typeface="Times New Roman"/>
              </a:rPr>
              <a:t>Power radiated </a:t>
            </a:r>
            <a:r>
              <a:rPr sz="1600" b="1" dirty="0">
                <a:latin typeface="Times New Roman"/>
                <a:cs typeface="Times New Roman"/>
              </a:rPr>
              <a:t>by </a:t>
            </a:r>
            <a:r>
              <a:rPr sz="1600" b="1" spc="-5" dirty="0">
                <a:latin typeface="Times New Roman"/>
                <a:cs typeface="Times New Roman"/>
              </a:rPr>
              <a:t>a current element</a:t>
            </a:r>
            <a:endParaRPr sz="1600">
              <a:latin typeface="Times New Roman"/>
              <a:cs typeface="Times New Roman"/>
            </a:endParaRPr>
          </a:p>
          <a:p>
            <a:pPr marL="469900" algn="l" rtl="0">
              <a:lnSpc>
                <a:spcPct val="100000"/>
              </a:lnSpc>
              <a:spcBef>
                <a:spcPts val="835"/>
              </a:spcBef>
            </a:pP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spc="40" dirty="0">
                <a:latin typeface="Times New Roman"/>
                <a:cs typeface="Times New Roman"/>
              </a:rPr>
              <a:t>average </a:t>
            </a:r>
            <a:r>
              <a:rPr sz="1400" spc="35" dirty="0">
                <a:latin typeface="Times New Roman"/>
                <a:cs typeface="Times New Roman"/>
              </a:rPr>
              <a:t>poynting </a:t>
            </a:r>
            <a:r>
              <a:rPr sz="1400" spc="40" dirty="0">
                <a:latin typeface="Times New Roman"/>
                <a:cs typeface="Times New Roman"/>
              </a:rPr>
              <a:t>vector </a:t>
            </a:r>
            <a:r>
              <a:rPr sz="1400" spc="25" dirty="0">
                <a:latin typeface="Times New Roman"/>
                <a:cs typeface="Times New Roman"/>
              </a:rPr>
              <a:t>is </a:t>
            </a:r>
            <a:r>
              <a:rPr sz="1400" spc="35" dirty="0">
                <a:latin typeface="Times New Roman"/>
                <a:cs typeface="Times New Roman"/>
              </a:rPr>
              <a:t>given</a:t>
            </a:r>
            <a:r>
              <a:rPr sz="1400" spc="310" dirty="0">
                <a:latin typeface="Times New Roman"/>
                <a:cs typeface="Times New Roman"/>
              </a:rPr>
              <a:t> </a:t>
            </a:r>
            <a:r>
              <a:rPr sz="1400" spc="50" dirty="0">
                <a:latin typeface="Times New Roman"/>
                <a:cs typeface="Times New Roman"/>
              </a:rPr>
              <a:t>by:-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18819" y="2420467"/>
            <a:ext cx="6205855" cy="15760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marR="5080" indent="445134" algn="just" rtl="0">
              <a:lnSpc>
                <a:spcPct val="145000"/>
              </a:lnSpc>
              <a:spcBef>
                <a:spcPts val="120"/>
              </a:spcBef>
            </a:pPr>
            <a:r>
              <a:rPr sz="1400" spc="35" dirty="0">
                <a:latin typeface="Times New Roman"/>
                <a:cs typeface="Times New Roman"/>
              </a:rPr>
              <a:t>This </a:t>
            </a:r>
            <a:r>
              <a:rPr sz="1400" spc="25" dirty="0">
                <a:latin typeface="Times New Roman"/>
                <a:cs typeface="Times New Roman"/>
              </a:rPr>
              <a:t>is </a:t>
            </a:r>
            <a:r>
              <a:rPr sz="1400" spc="35" dirty="0">
                <a:latin typeface="Times New Roman"/>
                <a:cs typeface="Times New Roman"/>
              </a:rPr>
              <a:t>the power </a:t>
            </a:r>
            <a:r>
              <a:rPr sz="1400" spc="40" dirty="0">
                <a:latin typeface="Times New Roman"/>
                <a:cs typeface="Times New Roman"/>
              </a:rPr>
              <a:t>radiated </a:t>
            </a:r>
            <a:r>
              <a:rPr sz="1400" spc="25" dirty="0">
                <a:latin typeface="Times New Roman"/>
                <a:cs typeface="Times New Roman"/>
              </a:rPr>
              <a:t>by </a:t>
            </a:r>
            <a:r>
              <a:rPr sz="1400" spc="35" dirty="0">
                <a:latin typeface="Times New Roman"/>
                <a:cs typeface="Times New Roman"/>
              </a:rPr>
              <a:t>the </a:t>
            </a:r>
            <a:r>
              <a:rPr sz="1400" spc="40" dirty="0">
                <a:latin typeface="Times New Roman"/>
                <a:cs typeface="Times New Roman"/>
              </a:rPr>
              <a:t>current </a:t>
            </a:r>
            <a:r>
              <a:rPr sz="1400" spc="35" dirty="0">
                <a:latin typeface="Times New Roman"/>
                <a:cs typeface="Times New Roman"/>
              </a:rPr>
              <a:t>element along the radius </a:t>
            </a:r>
            <a:r>
              <a:rPr sz="1400" spc="40" dirty="0">
                <a:latin typeface="Times New Roman"/>
                <a:cs typeface="Times New Roman"/>
              </a:rPr>
              <a:t>vector </a:t>
            </a:r>
            <a:r>
              <a:rPr sz="1400" dirty="0">
                <a:latin typeface="Times New Roman"/>
                <a:cs typeface="Times New Roman"/>
              </a:rPr>
              <a:t>r  </a:t>
            </a:r>
            <a:r>
              <a:rPr sz="1400" spc="25" dirty="0">
                <a:latin typeface="Times New Roman"/>
                <a:cs typeface="Times New Roman"/>
              </a:rPr>
              <a:t>of </a:t>
            </a:r>
            <a:r>
              <a:rPr sz="1400" spc="35" dirty="0">
                <a:latin typeface="Times New Roman"/>
                <a:cs typeface="Times New Roman"/>
              </a:rPr>
              <a:t>the </a:t>
            </a:r>
            <a:r>
              <a:rPr sz="1400" spc="40" dirty="0">
                <a:latin typeface="Times New Roman"/>
                <a:cs typeface="Times New Roman"/>
              </a:rPr>
              <a:t>sphere </a:t>
            </a:r>
            <a:r>
              <a:rPr sz="1400" spc="30" dirty="0">
                <a:latin typeface="Times New Roman"/>
                <a:cs typeface="Times New Roman"/>
              </a:rPr>
              <a:t>and </a:t>
            </a:r>
            <a:r>
              <a:rPr sz="1400" spc="25" dirty="0">
                <a:latin typeface="Times New Roman"/>
                <a:cs typeface="Times New Roman"/>
              </a:rPr>
              <a:t>is </a:t>
            </a:r>
            <a:r>
              <a:rPr sz="1400" spc="40" dirty="0">
                <a:latin typeface="Times New Roman"/>
                <a:cs typeface="Times New Roman"/>
              </a:rPr>
              <a:t>perpendicular </a:t>
            </a:r>
            <a:r>
              <a:rPr sz="1400" spc="25" dirty="0">
                <a:latin typeface="Times New Roman"/>
                <a:cs typeface="Times New Roman"/>
              </a:rPr>
              <a:t>to </a:t>
            </a:r>
            <a:r>
              <a:rPr sz="1400" spc="45" dirty="0">
                <a:latin typeface="Times New Roman"/>
                <a:cs typeface="Times New Roman"/>
              </a:rPr>
              <a:t>(</a:t>
            </a:r>
            <a:r>
              <a:rPr sz="1400" spc="45" dirty="0">
                <a:latin typeface="Cambria Math"/>
                <a:cs typeface="Cambria Math"/>
              </a:rPr>
              <a:t>𝜑</a:t>
            </a:r>
            <a:r>
              <a:rPr sz="1400" spc="45" dirty="0">
                <a:latin typeface="Times New Roman"/>
                <a:cs typeface="Times New Roman"/>
              </a:rPr>
              <a:t>) </a:t>
            </a:r>
            <a:r>
              <a:rPr sz="1400" spc="30" dirty="0">
                <a:latin typeface="Times New Roman"/>
                <a:cs typeface="Times New Roman"/>
              </a:rPr>
              <a:t>and (</a:t>
            </a:r>
            <a:r>
              <a:rPr sz="1400" spc="30" dirty="0">
                <a:latin typeface="Cambria Math"/>
                <a:cs typeface="Cambria Math"/>
              </a:rPr>
              <a:t>𝜃</a:t>
            </a:r>
            <a:r>
              <a:rPr sz="1400" spc="30" dirty="0">
                <a:latin typeface="Times New Roman"/>
                <a:cs typeface="Times New Roman"/>
              </a:rPr>
              <a:t>). The </a:t>
            </a:r>
            <a:r>
              <a:rPr sz="1400" spc="40" dirty="0">
                <a:latin typeface="Times New Roman"/>
                <a:cs typeface="Times New Roman"/>
              </a:rPr>
              <a:t>total </a:t>
            </a:r>
            <a:r>
              <a:rPr sz="1400" spc="35" dirty="0">
                <a:latin typeface="Times New Roman"/>
                <a:cs typeface="Times New Roman"/>
              </a:rPr>
              <a:t>power </a:t>
            </a:r>
            <a:r>
              <a:rPr sz="1400" spc="40" dirty="0">
                <a:latin typeface="Times New Roman"/>
                <a:cs typeface="Times New Roman"/>
              </a:rPr>
              <a:t>radiated </a:t>
            </a:r>
            <a:r>
              <a:rPr sz="1400" spc="25" dirty="0">
                <a:latin typeface="Times New Roman"/>
                <a:cs typeface="Times New Roman"/>
              </a:rPr>
              <a:t>is  </a:t>
            </a:r>
            <a:r>
              <a:rPr sz="1400" spc="40" dirty="0">
                <a:latin typeface="Times New Roman"/>
                <a:cs typeface="Times New Roman"/>
              </a:rPr>
              <a:t>obtained </a:t>
            </a:r>
            <a:r>
              <a:rPr sz="1400" spc="25" dirty="0">
                <a:latin typeface="Times New Roman"/>
                <a:cs typeface="Times New Roman"/>
              </a:rPr>
              <a:t>by </a:t>
            </a:r>
            <a:r>
              <a:rPr sz="1400" spc="40" dirty="0">
                <a:latin typeface="Times New Roman"/>
                <a:cs typeface="Times New Roman"/>
              </a:rPr>
              <a:t>taking </a:t>
            </a:r>
            <a:r>
              <a:rPr sz="1400" spc="35" dirty="0">
                <a:latin typeface="Times New Roman"/>
                <a:cs typeface="Times New Roman"/>
              </a:rPr>
              <a:t>the </a:t>
            </a:r>
            <a:r>
              <a:rPr sz="1400" spc="40" dirty="0">
                <a:latin typeface="Times New Roman"/>
                <a:cs typeface="Times New Roman"/>
              </a:rPr>
              <a:t>surface integral </a:t>
            </a:r>
            <a:r>
              <a:rPr sz="1400" spc="25" dirty="0">
                <a:latin typeface="Times New Roman"/>
                <a:cs typeface="Times New Roman"/>
              </a:rPr>
              <a:t>of </a:t>
            </a:r>
            <a:r>
              <a:rPr sz="1400" spc="35" dirty="0">
                <a:latin typeface="Times New Roman"/>
                <a:cs typeface="Times New Roman"/>
              </a:rPr>
              <a:t>over </a:t>
            </a:r>
            <a:r>
              <a:rPr sz="1400" spc="30" dirty="0">
                <a:latin typeface="Times New Roman"/>
                <a:cs typeface="Times New Roman"/>
              </a:rPr>
              <a:t>any </a:t>
            </a:r>
            <a:r>
              <a:rPr sz="1400" spc="40" dirty="0">
                <a:latin typeface="Times New Roman"/>
                <a:cs typeface="Times New Roman"/>
              </a:rPr>
              <a:t>surface enclosing </a:t>
            </a:r>
            <a:r>
              <a:rPr sz="1400" spc="30" dirty="0">
                <a:latin typeface="Times New Roman"/>
                <a:cs typeface="Times New Roman"/>
              </a:rPr>
              <a:t>the </a:t>
            </a:r>
            <a:r>
              <a:rPr sz="1400" spc="409" dirty="0">
                <a:latin typeface="Times New Roman"/>
                <a:cs typeface="Times New Roman"/>
              </a:rPr>
              <a:t> </a:t>
            </a:r>
            <a:r>
              <a:rPr sz="1400" spc="40" dirty="0">
                <a:latin typeface="Times New Roman"/>
                <a:cs typeface="Times New Roman"/>
              </a:rPr>
              <a:t>current </a:t>
            </a:r>
            <a:r>
              <a:rPr sz="1400" spc="35" dirty="0">
                <a:latin typeface="Times New Roman"/>
                <a:cs typeface="Times New Roman"/>
              </a:rPr>
              <a:t>element </a:t>
            </a:r>
            <a:r>
              <a:rPr sz="1400" spc="20" dirty="0">
                <a:latin typeface="Times New Roman"/>
                <a:cs typeface="Times New Roman"/>
              </a:rPr>
              <a:t>as </a:t>
            </a:r>
            <a:r>
              <a:rPr sz="1400" spc="40" dirty="0">
                <a:latin typeface="Times New Roman"/>
                <a:cs typeface="Times New Roman"/>
              </a:rPr>
              <a:t>shown </a:t>
            </a:r>
            <a:r>
              <a:rPr sz="1400" spc="20" dirty="0">
                <a:latin typeface="Times New Roman"/>
                <a:cs typeface="Times New Roman"/>
              </a:rPr>
              <a:t>in </a:t>
            </a:r>
            <a:r>
              <a:rPr sz="1400" spc="45" dirty="0">
                <a:latin typeface="Times New Roman"/>
                <a:cs typeface="Times New Roman"/>
              </a:rPr>
              <a:t>Figure </a:t>
            </a:r>
            <a:r>
              <a:rPr sz="1400" spc="40" dirty="0">
                <a:latin typeface="Times New Roman"/>
                <a:cs typeface="Times New Roman"/>
              </a:rPr>
              <a:t>below. </a:t>
            </a:r>
            <a:r>
              <a:rPr sz="1400" spc="30" dirty="0">
                <a:latin typeface="Times New Roman"/>
                <a:cs typeface="Times New Roman"/>
              </a:rPr>
              <a:t>The </a:t>
            </a:r>
            <a:r>
              <a:rPr sz="1400" spc="35" dirty="0">
                <a:latin typeface="Times New Roman"/>
                <a:cs typeface="Times New Roman"/>
              </a:rPr>
              <a:t>point </a:t>
            </a:r>
            <a:r>
              <a:rPr sz="1400" i="1" dirty="0">
                <a:latin typeface="Times New Roman"/>
                <a:cs typeface="Times New Roman"/>
              </a:rPr>
              <a:t>P </a:t>
            </a:r>
            <a:r>
              <a:rPr sz="1400" spc="25" dirty="0">
                <a:latin typeface="Times New Roman"/>
                <a:cs typeface="Times New Roman"/>
              </a:rPr>
              <a:t>is </a:t>
            </a:r>
            <a:r>
              <a:rPr sz="1400" spc="40" dirty="0">
                <a:latin typeface="Times New Roman"/>
                <a:cs typeface="Times New Roman"/>
              </a:rPr>
              <a:t>independent </a:t>
            </a:r>
            <a:r>
              <a:rPr sz="1400" spc="25" dirty="0">
                <a:latin typeface="Times New Roman"/>
                <a:cs typeface="Times New Roman"/>
              </a:rPr>
              <a:t>of  </a:t>
            </a:r>
            <a:r>
              <a:rPr sz="1400" spc="40" dirty="0">
                <a:latin typeface="Times New Roman"/>
                <a:cs typeface="Times New Roman"/>
              </a:rPr>
              <a:t>azimuthal </a:t>
            </a:r>
            <a:r>
              <a:rPr sz="1400" spc="35" dirty="0">
                <a:latin typeface="Times New Roman"/>
                <a:cs typeface="Times New Roman"/>
              </a:rPr>
              <a:t>angle </a:t>
            </a:r>
            <a:r>
              <a:rPr sz="1400" spc="10" dirty="0">
                <a:latin typeface="Cambria Math"/>
                <a:cs typeface="Cambria Math"/>
              </a:rPr>
              <a:t>𝜑</a:t>
            </a:r>
            <a:r>
              <a:rPr sz="1400" spc="10" dirty="0">
                <a:latin typeface="Times New Roman"/>
                <a:cs typeface="Times New Roman"/>
              </a:rPr>
              <a:t>, </a:t>
            </a:r>
            <a:r>
              <a:rPr sz="1400" spc="35" dirty="0">
                <a:latin typeface="Times New Roman"/>
                <a:cs typeface="Times New Roman"/>
              </a:rPr>
              <a:t>thus </a:t>
            </a:r>
            <a:r>
              <a:rPr sz="1400" spc="30" dirty="0">
                <a:latin typeface="Times New Roman"/>
                <a:cs typeface="Times New Roman"/>
              </a:rPr>
              <a:t>the </a:t>
            </a:r>
            <a:r>
              <a:rPr sz="1400" spc="40" dirty="0">
                <a:latin typeface="Times New Roman"/>
                <a:cs typeface="Times New Roman"/>
              </a:rPr>
              <a:t>elemental </a:t>
            </a:r>
            <a:r>
              <a:rPr sz="1400" spc="35" dirty="0">
                <a:latin typeface="Times New Roman"/>
                <a:cs typeface="Times New Roman"/>
              </a:rPr>
              <a:t>area </a:t>
            </a:r>
            <a:r>
              <a:rPr sz="1400" spc="25" dirty="0">
                <a:latin typeface="Times New Roman"/>
                <a:cs typeface="Times New Roman"/>
              </a:rPr>
              <a:t>on </a:t>
            </a:r>
            <a:r>
              <a:rPr sz="1400" spc="35" dirty="0">
                <a:latin typeface="Times New Roman"/>
                <a:cs typeface="Times New Roman"/>
              </a:rPr>
              <a:t>the </a:t>
            </a:r>
            <a:r>
              <a:rPr sz="1400" spc="40" dirty="0">
                <a:latin typeface="Times New Roman"/>
                <a:cs typeface="Times New Roman"/>
              </a:rPr>
              <a:t>spherical </a:t>
            </a:r>
            <a:r>
              <a:rPr sz="1400" spc="35" dirty="0">
                <a:latin typeface="Times New Roman"/>
                <a:cs typeface="Times New Roman"/>
              </a:rPr>
              <a:t>shell</a:t>
            </a:r>
            <a:r>
              <a:rPr sz="1400" spc="155" dirty="0">
                <a:latin typeface="Times New Roman"/>
                <a:cs typeface="Times New Roman"/>
              </a:rPr>
              <a:t> </a:t>
            </a:r>
            <a:r>
              <a:rPr sz="1400" spc="20" dirty="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449342" y="1674875"/>
            <a:ext cx="2913664" cy="7521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5" name="object 5"/>
          <p:cNvSpPr/>
          <p:nvPr/>
        </p:nvSpPr>
        <p:spPr>
          <a:xfrm>
            <a:off x="811015" y="4139298"/>
            <a:ext cx="5585293" cy="29945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6" name="object 6"/>
          <p:cNvSpPr/>
          <p:nvPr/>
        </p:nvSpPr>
        <p:spPr>
          <a:xfrm>
            <a:off x="3209189" y="7297479"/>
            <a:ext cx="3087116" cy="213763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826135" algn="l" rtl="0">
              <a:lnSpc>
                <a:spcPts val="1610"/>
              </a:lnSpc>
            </a:pPr>
            <a:fld id="{81D60167-4931-47E6-BA6A-407CBD079E47}" type="slidenum">
              <a:rPr dirty="0"/>
              <a:pPr marR="826135" algn="l" rtl="0">
                <a:lnSpc>
                  <a:spcPts val="1610"/>
                </a:lnSpc>
              </a:pPr>
              <a:t>1</a:t>
            </a:fld>
            <a:endParaRPr dirty="0"/>
          </a:p>
          <a:p>
            <a:pPr marL="12700" algn="l" rtl="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 algn="l" rtl="0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02407" y="481075"/>
            <a:ext cx="1644650" cy="330219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31445" marR="5080" indent="-119380" algn="l" rtl="0">
              <a:lnSpc>
                <a:spcPts val="1150"/>
              </a:lnSpc>
              <a:spcBef>
                <a:spcPts val="175"/>
              </a:spcBef>
            </a:pPr>
            <a:r>
              <a:rPr sz="1000" spc="-5" dirty="0">
                <a:solidFill>
                  <a:srgbClr val="001F5F"/>
                </a:solidFill>
                <a:latin typeface="Times New Roman"/>
                <a:cs typeface="Times New Roman"/>
              </a:rPr>
              <a:t>Antenna and Wave Propagation  Electromagnetic</a:t>
            </a:r>
            <a:r>
              <a:rPr sz="10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001F5F"/>
                </a:solidFill>
                <a:latin typeface="Times New Roman"/>
                <a:cs typeface="Times New Roman"/>
              </a:rPr>
              <a:t>Spectrum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07414" y="828674"/>
            <a:ext cx="5445760" cy="0"/>
          </a:xfrm>
          <a:custGeom>
            <a:avLst/>
            <a:gdLst/>
            <a:ahLst/>
            <a:cxnLst/>
            <a:rect l="l" t="t" r="r" b="b"/>
            <a:pathLst>
              <a:path w="5445760">
                <a:moveTo>
                  <a:pt x="0" y="0"/>
                </a:moveTo>
                <a:lnTo>
                  <a:pt x="5445760" y="0"/>
                </a:lnTo>
              </a:path>
            </a:pathLst>
          </a:custGeom>
          <a:ln w="12700">
            <a:solidFill>
              <a:srgbClr val="006FC0"/>
            </a:solidFill>
          </a:ln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4" name="object 4"/>
          <p:cNvSpPr/>
          <p:nvPr/>
        </p:nvSpPr>
        <p:spPr>
          <a:xfrm>
            <a:off x="6371844" y="419099"/>
            <a:ext cx="563879" cy="5623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06627" y="7247228"/>
            <a:ext cx="6068695" cy="83702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07034" algn="l" rtl="0">
              <a:lnSpc>
                <a:spcPct val="1322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This </a:t>
            </a:r>
            <a:r>
              <a:rPr sz="1400" dirty="0">
                <a:latin typeface="Times New Roman"/>
                <a:cs typeface="Times New Roman"/>
              </a:rPr>
              <a:t>power </a:t>
            </a:r>
            <a:r>
              <a:rPr sz="1400" spc="-5" dirty="0">
                <a:latin typeface="Times New Roman"/>
                <a:cs typeface="Times New Roman"/>
              </a:rPr>
              <a:t>is the radiated power, </a:t>
            </a:r>
            <a:r>
              <a:rPr sz="1400" i="1" spc="-5" dirty="0">
                <a:latin typeface="Times New Roman"/>
                <a:cs typeface="Times New Roman"/>
              </a:rPr>
              <a:t>i.e., </a:t>
            </a:r>
            <a:r>
              <a:rPr sz="1400" dirty="0">
                <a:latin typeface="Times New Roman"/>
                <a:cs typeface="Times New Roman"/>
              </a:rPr>
              <a:t>the real </a:t>
            </a:r>
            <a:r>
              <a:rPr sz="1400" spc="-5" dirty="0">
                <a:latin typeface="Times New Roman"/>
                <a:cs typeface="Times New Roman"/>
              </a:rPr>
              <a:t>part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power dissipated </a:t>
            </a:r>
            <a:r>
              <a:rPr sz="1400" dirty="0">
                <a:latin typeface="Times New Roman"/>
                <a:cs typeface="Times New Roman"/>
              </a:rPr>
              <a:t>by  the </a:t>
            </a:r>
            <a:r>
              <a:rPr sz="1400" spc="-5" dirty="0">
                <a:latin typeface="Times New Roman"/>
                <a:cs typeface="Times New Roman"/>
              </a:rPr>
              <a:t>current dement. The imaginary </a:t>
            </a:r>
            <a:r>
              <a:rPr sz="1400" dirty="0">
                <a:latin typeface="Times New Roman"/>
                <a:cs typeface="Times New Roman"/>
              </a:rPr>
              <a:t>or the reactive </a:t>
            </a:r>
            <a:r>
              <a:rPr sz="1400" spc="-5" dirty="0">
                <a:latin typeface="Times New Roman"/>
                <a:cs typeface="Times New Roman"/>
              </a:rPr>
              <a:t>part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power </a:t>
            </a:r>
            <a:r>
              <a:rPr sz="1400" dirty="0">
                <a:latin typeface="Times New Roman"/>
                <a:cs typeface="Times New Roman"/>
              </a:rPr>
              <a:t>is in </a:t>
            </a:r>
            <a:r>
              <a:rPr sz="1400" spc="-5" dirty="0">
                <a:latin typeface="Times New Roman"/>
                <a:cs typeface="Times New Roman"/>
              </a:rPr>
              <a:t>the induction  field.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284082" y="1177289"/>
            <a:ext cx="2644462" cy="150037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7" name="object 7"/>
          <p:cNvSpPr/>
          <p:nvPr/>
        </p:nvSpPr>
        <p:spPr>
          <a:xfrm>
            <a:off x="2991312" y="2939206"/>
            <a:ext cx="3183597" cy="31141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8" name="object 8"/>
          <p:cNvSpPr/>
          <p:nvPr/>
        </p:nvSpPr>
        <p:spPr>
          <a:xfrm>
            <a:off x="950958" y="6315986"/>
            <a:ext cx="5334626" cy="93619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algn="l" rtl="0"/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826135" algn="l" rtl="0">
              <a:lnSpc>
                <a:spcPts val="1610"/>
              </a:lnSpc>
            </a:pPr>
            <a:fld id="{81D60167-4931-47E6-BA6A-407CBD079E47}" type="slidenum">
              <a:rPr dirty="0"/>
              <a:pPr marR="826135" algn="l" rtl="0">
                <a:lnSpc>
                  <a:spcPts val="1610"/>
                </a:lnSpc>
              </a:pPr>
              <a:t>2</a:t>
            </a:fld>
            <a:endParaRPr dirty="0"/>
          </a:p>
          <a:p>
            <a:pPr marL="12700" algn="l" rtl="0">
              <a:lnSpc>
                <a:spcPts val="1155"/>
              </a:lnSpc>
            </a:pPr>
            <a:r>
              <a:rPr sz="1000" spc="-5" dirty="0"/>
              <a:t>Main Ref. </a:t>
            </a:r>
            <a:r>
              <a:rPr sz="1000" dirty="0"/>
              <a:t>1) </a:t>
            </a:r>
            <a:r>
              <a:rPr sz="1000" spc="-10" dirty="0"/>
              <a:t>A. </a:t>
            </a:r>
            <a:r>
              <a:rPr sz="1000" spc="-5" dirty="0"/>
              <a:t>K. Gautam. ''Antenna and </a:t>
            </a:r>
            <a:r>
              <a:rPr sz="1000" spc="-10" dirty="0"/>
              <a:t>wave </a:t>
            </a:r>
            <a:r>
              <a:rPr sz="1000" spc="-5" dirty="0"/>
              <a:t>propagation</a:t>
            </a:r>
            <a:r>
              <a:rPr sz="1000" spc="105" dirty="0"/>
              <a:t> </a:t>
            </a:r>
            <a:r>
              <a:rPr sz="1000" spc="-5" dirty="0"/>
              <a:t>''</a:t>
            </a:r>
            <a:endParaRPr sz="1000"/>
          </a:p>
          <a:p>
            <a:pPr marL="629285" algn="l" rtl="0">
              <a:lnSpc>
                <a:spcPts val="1175"/>
              </a:lnSpc>
            </a:pPr>
            <a:r>
              <a:rPr sz="1000" dirty="0"/>
              <a:t>2) </a:t>
            </a:r>
            <a:r>
              <a:rPr sz="1000" spc="-5" dirty="0"/>
              <a:t>Balanis. </a:t>
            </a:r>
            <a:r>
              <a:rPr sz="1000" spc="-10" dirty="0"/>
              <a:t>"Antenna </a:t>
            </a:r>
            <a:r>
              <a:rPr sz="1000" spc="-5" dirty="0"/>
              <a:t>theory: Design and analysis"2nd</a:t>
            </a:r>
            <a:r>
              <a:rPr sz="1000" spc="105" dirty="0"/>
              <a:t> </a:t>
            </a:r>
            <a:r>
              <a:rPr sz="1000" spc="-5" dirty="0"/>
              <a:t>edition</a:t>
            </a: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193</Words>
  <Application>Microsoft Office PowerPoint</Application>
  <PresentationFormat>مخصص</PresentationFormat>
  <Paragraphs>13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6" baseType="lpstr">
      <vt:lpstr>Calibri</vt:lpstr>
      <vt:lpstr>Cambria Math</vt:lpstr>
      <vt:lpstr>Times New Roman</vt:lpstr>
      <vt:lpstr>Office Theme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Baquba</dc:creator>
  <cp:lastModifiedBy>RAMI</cp:lastModifiedBy>
  <cp:revision>1</cp:revision>
  <dcterms:created xsi:type="dcterms:W3CDTF">2018-11-10T23:08:19Z</dcterms:created>
  <dcterms:modified xsi:type="dcterms:W3CDTF">2018-11-10T23:27:20Z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2018-11-11T00:00:00Z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2018-11-10T00:00:00Z</vt:filetime>
  </property>
</Properties>
</file>